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02" r:id="rId2"/>
    <p:sldId id="303" r:id="rId3"/>
    <p:sldId id="304" r:id="rId4"/>
    <p:sldId id="305" r:id="rId5"/>
    <p:sldId id="271" r:id="rId6"/>
    <p:sldId id="285" r:id="rId7"/>
    <p:sldId id="286" r:id="rId8"/>
    <p:sldId id="273" r:id="rId9"/>
    <p:sldId id="294" r:id="rId10"/>
    <p:sldId id="307" r:id="rId11"/>
    <p:sldId id="308" r:id="rId12"/>
    <p:sldId id="309" r:id="rId13"/>
    <p:sldId id="310" r:id="rId14"/>
    <p:sldId id="334" r:id="rId15"/>
    <p:sldId id="306" r:id="rId16"/>
    <p:sldId id="311" r:id="rId17"/>
    <p:sldId id="312" r:id="rId18"/>
    <p:sldId id="314" r:id="rId19"/>
    <p:sldId id="315" r:id="rId20"/>
    <p:sldId id="313" r:id="rId21"/>
    <p:sldId id="316" r:id="rId22"/>
    <p:sldId id="289" r:id="rId23"/>
    <p:sldId id="318" r:id="rId24"/>
    <p:sldId id="319" r:id="rId25"/>
    <p:sldId id="317" r:id="rId26"/>
    <p:sldId id="329" r:id="rId27"/>
    <p:sldId id="324" r:id="rId28"/>
    <p:sldId id="327" r:id="rId29"/>
    <p:sldId id="328" r:id="rId30"/>
    <p:sldId id="275" r:id="rId31"/>
    <p:sldId id="330" r:id="rId32"/>
    <p:sldId id="331" r:id="rId33"/>
    <p:sldId id="295" r:id="rId34"/>
    <p:sldId id="333" r:id="rId35"/>
    <p:sldId id="332" r:id="rId36"/>
    <p:sldId id="299" r:id="rId3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00E"/>
    <a:srgbClr val="FFFF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604252-DFD0-4419-B051-6B3137A1C62D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1C246E-F3A4-4D6B-BBAD-00A9565C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8535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779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2289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1633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908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922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059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5247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423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181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651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900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63BC5-82AA-480E-B272-E997074F1BCE}" type="datetimeFigureOut">
              <a:rPr lang="ko-KR" altLang="en-US" smtClean="0"/>
              <a:pPr/>
              <a:t>2017-06-01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23FCE-9628-4202-8500-80EAE9140C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122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twitter.com/leesongheeil/status/862867029237288960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ko-KR" altLang="en-US" b="1" dirty="0" smtClean="0"/>
              <a:t>독립영화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영역에서의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/>
              <a:t>     </a:t>
            </a:r>
            <a:r>
              <a:rPr lang="ko-KR" altLang="en-US" b="1" dirty="0" err="1" smtClean="0"/>
              <a:t>크라우드펀딩</a:t>
            </a:r>
            <a:r>
              <a:rPr lang="ko-KR" altLang="en-US" b="1" dirty="0" smtClean="0"/>
              <a:t> 활성화 방안 </a:t>
            </a:r>
            <a:endParaRPr lang="ko-KR" altLang="en-US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149080"/>
            <a:ext cx="6400800" cy="1489720"/>
          </a:xfrm>
        </p:spPr>
        <p:txBody>
          <a:bodyPr/>
          <a:lstStyle/>
          <a:p>
            <a:pPr algn="r"/>
            <a:r>
              <a:rPr lang="ko-KR" altLang="en-US" b="1" dirty="0" err="1" smtClean="0"/>
              <a:t>세명대학교</a:t>
            </a:r>
            <a:r>
              <a:rPr lang="ko-KR" altLang="en-US" b="1" dirty="0" smtClean="0"/>
              <a:t> </a:t>
            </a:r>
            <a:endParaRPr lang="en-US" altLang="ko-KR" b="1" dirty="0" smtClean="0"/>
          </a:p>
          <a:p>
            <a:pPr algn="r"/>
            <a:r>
              <a:rPr lang="ko-KR" altLang="en-US" b="1" dirty="0" smtClean="0"/>
              <a:t>김은정 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파수꾼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502571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똥파리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4798224" cy="68400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워낭소리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72081" y="1"/>
            <a:ext cx="4788151" cy="68511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rgbClr val="F2700E"/>
                </a:solidFill>
              </a:rPr>
              <a:t>독립영화의 개요</a:t>
            </a:r>
            <a:endParaRPr lang="ko-KR" altLang="en-US" b="1" dirty="0">
              <a:solidFill>
                <a:srgbClr val="F2700E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AutoNum type="arabicParenR"/>
            </a:pPr>
            <a:r>
              <a:rPr lang="en-US" altLang="ko-KR" b="1" dirty="0" smtClean="0"/>
              <a:t>1980</a:t>
            </a:r>
            <a:r>
              <a:rPr lang="ko-KR" altLang="en-US" b="1" dirty="0" smtClean="0"/>
              <a:t>년대</a:t>
            </a:r>
            <a:r>
              <a:rPr lang="en-US" altLang="ko-KR" b="1" dirty="0" smtClean="0"/>
              <a:t>-1990</a:t>
            </a:r>
            <a:r>
              <a:rPr lang="ko-KR" altLang="en-US" b="1" dirty="0" smtClean="0"/>
              <a:t>년대까지 영화운동 활동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en-US" altLang="ko-KR" b="1" dirty="0" smtClean="0"/>
              <a:t>2000</a:t>
            </a:r>
            <a:r>
              <a:rPr lang="ko-KR" altLang="en-US" b="1" dirty="0" smtClean="0"/>
              <a:t>년대 이후 사회비판적 영화들과 함께 다양한 주제와 장르의 영화 생산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solidFill>
                  <a:srgbClr val="F2700E"/>
                </a:solidFill>
              </a:rPr>
              <a:t>초기 독립영화</a:t>
            </a:r>
            <a:endParaRPr lang="ko-KR" altLang="en-US" b="1" dirty="0"/>
          </a:p>
        </p:txBody>
      </p:sp>
      <p:pic>
        <p:nvPicPr>
          <p:cNvPr id="5" name="내용 개체 틀 4" descr="상계동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40700" y="1628800"/>
            <a:ext cx="4103308" cy="4536504"/>
          </a:xfrm>
        </p:spPr>
      </p:pic>
      <p:pic>
        <p:nvPicPr>
          <p:cNvPr id="6" name="내용 개체 틀 5" descr="상계동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628800"/>
            <a:ext cx="4015020" cy="45365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rgbClr val="F2700E"/>
                </a:solidFill>
              </a:rPr>
              <a:t>초기 독립영화</a:t>
            </a:r>
            <a:endParaRPr lang="ko-KR" altLang="en-US" b="1" dirty="0"/>
          </a:p>
        </p:txBody>
      </p:sp>
      <p:pic>
        <p:nvPicPr>
          <p:cNvPr id="9" name="내용 개체 틀 8" descr="사당동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4644008" cy="4536504"/>
          </a:xfrm>
        </p:spPr>
      </p:pic>
      <p:pic>
        <p:nvPicPr>
          <p:cNvPr id="10" name="내용 개체 틀 9" descr="사당동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628799"/>
            <a:ext cx="4499992" cy="453916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독립영화 정의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b="1" dirty="0" smtClean="0"/>
              <a:t>  </a:t>
            </a:r>
            <a:r>
              <a:rPr lang="ko-KR" altLang="en-US" b="1" dirty="0" smtClean="0">
                <a:solidFill>
                  <a:srgbClr val="FFC000"/>
                </a:solidFill>
              </a:rPr>
              <a:t>자본</a:t>
            </a:r>
            <a:r>
              <a:rPr lang="ko-KR" altLang="en-US" b="1" dirty="0" smtClean="0"/>
              <a:t>으로부터의 독립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b="1" dirty="0" smtClean="0"/>
              <a:t> 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</a:rPr>
              <a:t>권력</a:t>
            </a:r>
            <a:r>
              <a:rPr lang="ko-KR" altLang="en-US" b="1" dirty="0" smtClean="0"/>
              <a:t>으로부터의 독립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기존 </a:t>
            </a:r>
            <a:r>
              <a:rPr lang="ko-KR" altLang="en-US" b="1" dirty="0" smtClean="0">
                <a:solidFill>
                  <a:srgbClr val="C00000"/>
                </a:solidFill>
              </a:rPr>
              <a:t>영상문법</a:t>
            </a:r>
            <a:r>
              <a:rPr lang="ko-KR" altLang="en-US" b="1" dirty="0" smtClean="0"/>
              <a:t>으로부터의 독립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/>
          <a:lstStyle/>
          <a:p>
            <a:pPr algn="l"/>
            <a:r>
              <a:rPr lang="ko-KR" altLang="en-US" b="1" dirty="0" smtClean="0">
                <a:solidFill>
                  <a:srgbClr val="F2700E"/>
                </a:solidFill>
              </a:rPr>
              <a:t>독립영화의 자본 구성 방식</a:t>
            </a:r>
            <a:endParaRPr lang="ko-KR" altLang="en-US" b="1" dirty="0">
              <a:solidFill>
                <a:srgbClr val="F2700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1980</a:t>
            </a:r>
            <a:r>
              <a:rPr lang="ko-KR" altLang="en-US" b="1" dirty="0" smtClean="0"/>
              <a:t>년대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관련 단체지원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상영수익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ko-KR" altLang="en-US" b="1" dirty="0"/>
          </a:p>
        </p:txBody>
      </p:sp>
      <p:pic>
        <p:nvPicPr>
          <p:cNvPr id="4" name="내용 개체 틀 3" descr="파업전야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5576" y="3824794"/>
            <a:ext cx="4578424" cy="3033206"/>
          </a:xfrm>
          <a:prstGeom prst="rect">
            <a:avLst/>
          </a:prstGeom>
        </p:spPr>
      </p:pic>
      <p:pic>
        <p:nvPicPr>
          <p:cNvPr id="5" name="Picture 2" descr="C:\Users\Air\Downloads\파업전야상영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3422" y="980728"/>
            <a:ext cx="2844066" cy="28440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7773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1990</a:t>
            </a:r>
            <a:r>
              <a:rPr lang="ko-KR" altLang="en-US" b="1" dirty="0" smtClean="0"/>
              <a:t>년대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창작후원회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대자본 유입으로 인한 영향력</a:t>
            </a:r>
            <a:endParaRPr lang="ko-KR" altLang="en-US" b="1" dirty="0"/>
          </a:p>
        </p:txBody>
      </p:sp>
      <p:pic>
        <p:nvPicPr>
          <p:cNvPr id="4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867" y="0"/>
            <a:ext cx="2756133" cy="3672408"/>
          </a:xfrm>
          <a:prstGeom prst="rect">
            <a:avLst/>
          </a:prstGeom>
        </p:spPr>
      </p:pic>
      <p:pic>
        <p:nvPicPr>
          <p:cNvPr id="5" name="내용 개체 틀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574" y="3144642"/>
            <a:ext cx="2626426" cy="371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34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2000</a:t>
            </a:r>
            <a:r>
              <a:rPr lang="ko-KR" altLang="en-US" b="1" dirty="0" smtClean="0"/>
              <a:t>년대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영화진흥위원회 지원 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독립영화제 등을 통한 상영수익 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102804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2010</a:t>
            </a:r>
            <a:r>
              <a:rPr lang="ko-KR" altLang="en-US" b="1" dirty="0" smtClean="0"/>
              <a:t>년대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영화진흥위원회 지원정책 지속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기업 등 후원 및 </a:t>
            </a:r>
            <a:r>
              <a:rPr lang="ko-KR" altLang="en-US" b="1" dirty="0" err="1" smtClean="0"/>
              <a:t>소셜펀딩</a:t>
            </a:r>
            <a:r>
              <a:rPr lang="ko-KR" altLang="en-US" b="1" dirty="0" smtClean="0"/>
              <a:t> 시작 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237686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독립영화의 중요성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endParaRPr lang="en-US" altLang="ko-KR" b="1" dirty="0" smtClean="0"/>
          </a:p>
          <a:p>
            <a:pPr marL="514350" indent="-514350">
              <a:buAutoNum type="arabicParenR"/>
            </a:pPr>
            <a:r>
              <a:rPr lang="ko-KR" altLang="en-US" b="1" dirty="0" smtClean="0"/>
              <a:t>비주류 영상들의 영역 </a:t>
            </a:r>
            <a:endParaRPr lang="en-US" altLang="ko-KR" b="1" dirty="0" smtClean="0"/>
          </a:p>
          <a:p>
            <a:pPr marL="514350" indent="-514350">
              <a:buAutoNum type="arabicParenR"/>
            </a:pPr>
            <a:endParaRPr lang="en-US" altLang="ko-KR" b="1" dirty="0" smtClean="0"/>
          </a:p>
          <a:p>
            <a:pPr marL="514350" indent="-514350">
              <a:buAutoNum type="arabicParenR"/>
            </a:pPr>
            <a:r>
              <a:rPr lang="ko-KR" altLang="en-US" b="1" dirty="0" smtClean="0"/>
              <a:t>신진 인력 발굴 </a:t>
            </a:r>
            <a:endParaRPr lang="en-US" altLang="ko-KR" b="1" dirty="0" smtClean="0"/>
          </a:p>
          <a:p>
            <a:pPr marL="514350" indent="-514350">
              <a:buAutoNum type="arabicParenR"/>
            </a:pPr>
            <a:endParaRPr lang="en-US" altLang="ko-KR" b="1" dirty="0" smtClean="0"/>
          </a:p>
          <a:p>
            <a:pPr marL="514350" indent="-514350">
              <a:buAutoNum type="arabicParenR"/>
            </a:pPr>
            <a:r>
              <a:rPr lang="ko-KR" altLang="en-US" b="1" dirty="0" smtClean="0"/>
              <a:t>문화다양성 보호 차원 </a:t>
            </a:r>
            <a:endParaRPr lang="en-US" altLang="ko-KR" b="1" dirty="0" smtClean="0"/>
          </a:p>
          <a:p>
            <a:pPr marL="514350" indent="-514350">
              <a:buAutoNum type="arabicParenR"/>
            </a:pPr>
            <a:endParaRPr lang="en-US" altLang="ko-KR" b="1" dirty="0" smtClean="0"/>
          </a:p>
          <a:p>
            <a:pPr marL="514350" indent="-514350">
              <a:buAutoNum type="arabicParenR"/>
            </a:pPr>
            <a:endParaRPr lang="ko-KR" altLang="en-US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/>
          <a:lstStyle/>
          <a:p>
            <a:pPr algn="l"/>
            <a:r>
              <a:rPr lang="ko-KR" altLang="en-US" b="1" dirty="0" err="1" smtClean="0">
                <a:solidFill>
                  <a:srgbClr val="F2700E"/>
                </a:solidFill>
              </a:rPr>
              <a:t>크라우드펀딩</a:t>
            </a:r>
            <a:r>
              <a:rPr lang="ko-KR" altLang="en-US" b="1" dirty="0" smtClean="0">
                <a:solidFill>
                  <a:srgbClr val="F2700E"/>
                </a:solidFill>
              </a:rPr>
              <a:t> 개요 및 소개</a:t>
            </a:r>
            <a:endParaRPr lang="ko-KR" altLang="en-US" b="1" dirty="0">
              <a:solidFill>
                <a:srgbClr val="F270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68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 smtClean="0"/>
              <a:t>크라우드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펀딩이란</a:t>
            </a:r>
            <a:r>
              <a:rPr lang="en-US" altLang="ko-KR" b="1" dirty="0" smtClean="0"/>
              <a:t>?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b="1" dirty="0" smtClean="0"/>
              <a:t> </a:t>
            </a:r>
            <a:r>
              <a:rPr lang="ko-KR" altLang="en-US" b="1" dirty="0" err="1" smtClean="0"/>
              <a:t>소셜</a:t>
            </a:r>
            <a:r>
              <a:rPr lang="ko-KR" altLang="en-US" b="1" dirty="0" smtClean="0"/>
              <a:t> 네트워크를 통해 상용 가능한 아이디어나 창의적인 지적 재산들을 홍보하여 이에 대한 지지 기반을 확보함으로써 프로젝트들이 사장되지 않고 빛을 발할 수 있도록 도와주는 재원조성 기법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1327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 smtClean="0"/>
              <a:t>크라우드펀딩</a:t>
            </a:r>
            <a:r>
              <a:rPr lang="ko-KR" altLang="en-US" b="1" dirty="0" smtClean="0"/>
              <a:t> 범주 구분</a:t>
            </a:r>
            <a:endParaRPr lang="ko-KR" altLang="en-US" b="1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5339752"/>
              </p:ext>
            </p:extLst>
          </p:nvPr>
        </p:nvGraphicFramePr>
        <p:xfrm>
          <a:off x="611560" y="1844824"/>
          <a:ext cx="8229600" cy="3651302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2304256"/>
                <a:gridCol w="5925344"/>
              </a:tblGrid>
              <a:tr h="4136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구분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내용 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547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/>
                        <a:t>투자형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b="1" dirty="0" smtClean="0"/>
                        <a:t>신생기업 혹은 예비 창업자에 투자하는 유형</a:t>
                      </a:r>
                      <a:endParaRPr lang="en-US" altLang="ko-KR" b="1" dirty="0" smtClean="0"/>
                    </a:p>
                    <a:p>
                      <a:pPr marL="0" indent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b="1" dirty="0" smtClean="0"/>
                        <a:t>기업은 </a:t>
                      </a:r>
                      <a:r>
                        <a:rPr lang="ko-KR" altLang="en-US" b="1" dirty="0" err="1" smtClean="0"/>
                        <a:t>펀딩을</a:t>
                      </a:r>
                      <a:r>
                        <a:rPr lang="ko-KR" altLang="en-US" b="1" dirty="0" smtClean="0"/>
                        <a:t> 통해 </a:t>
                      </a:r>
                      <a:r>
                        <a:rPr lang="ko-KR" altLang="en-US" b="1" dirty="0" err="1" smtClean="0"/>
                        <a:t>투자금을</a:t>
                      </a:r>
                      <a:r>
                        <a:rPr lang="ko-KR" altLang="en-US" b="1" dirty="0" smtClean="0"/>
                        <a:t> 유치하고 투자자는 기업의 지분 획득 등을 통해 수익을 얻을 수 있음 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683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/>
                        <a:t>후원형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창의적 아이디어로 기획된 프로젝트에 후원하는 경우</a:t>
                      </a:r>
                      <a:r>
                        <a:rPr lang="en-US" altLang="ko-KR" b="1" dirty="0" smtClean="0"/>
                        <a:t>. </a:t>
                      </a:r>
                      <a:r>
                        <a:rPr lang="ko-KR" altLang="en-US" b="1" dirty="0" smtClean="0"/>
                        <a:t>금전적 보상이 아닌 기념품 등으로 일정 부분 보상받음</a:t>
                      </a:r>
                      <a:r>
                        <a:rPr lang="en-US" altLang="ko-KR" b="1" dirty="0" smtClean="0"/>
                        <a:t>.</a:t>
                      </a:r>
                    </a:p>
                    <a:p>
                      <a:pPr latinLnBrk="1"/>
                      <a:r>
                        <a:rPr lang="ko-KR" altLang="en-US" b="1" dirty="0" smtClean="0"/>
                        <a:t>문화예술영역에서 많이 활용되는 유형 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547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/>
                        <a:t>대출형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1" dirty="0" smtClean="0"/>
                        <a:t>P2P </a:t>
                      </a:r>
                      <a:r>
                        <a:rPr lang="ko-KR" altLang="en-US" b="1" dirty="0" smtClean="0"/>
                        <a:t>금융의 일종으로 돈을 빌리는 개인이 빌리고자 하는 금액과 사연</a:t>
                      </a:r>
                      <a:r>
                        <a:rPr lang="en-US" altLang="ko-KR" b="1" dirty="0" smtClean="0"/>
                        <a:t>, </a:t>
                      </a:r>
                      <a:r>
                        <a:rPr lang="ko-KR" altLang="en-US" b="1" dirty="0" smtClean="0"/>
                        <a:t>상환계획 등을 올리면 개인투자자들이 투자를 결정하는 유형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36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 smtClean="0"/>
                        <a:t>기부형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단순 기부를 위한 경우 </a:t>
                      </a:r>
                      <a:endParaRPr lang="ko-KR" altLang="en-US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29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err="1" smtClean="0"/>
              <a:t>투자형</a:t>
            </a:r>
            <a:r>
              <a:rPr lang="ko-KR" altLang="en-US" b="1" dirty="0" smtClean="0"/>
              <a:t> 국내 플랫폼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b="1" dirty="0" err="1" smtClean="0"/>
              <a:t>씨앗펀딩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오퍼튠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오픈트레이드</a:t>
            </a:r>
            <a:r>
              <a:rPr lang="ko-KR" altLang="en-US" b="1" dirty="0" smtClean="0"/>
              <a:t> 등</a:t>
            </a:r>
            <a:endParaRPr lang="en-US" altLang="ko-KR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b="1" dirty="0"/>
              <a:t> </a:t>
            </a:r>
            <a:endParaRPr lang="en-US" altLang="ko-KR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08920"/>
            <a:ext cx="303783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0892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5" descr="오픈트레이드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428" y="2727489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152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/>
              <a:t>후원형</a:t>
            </a:r>
            <a:r>
              <a:rPr lang="ko-KR" altLang="en-US" b="1" dirty="0" smtClean="0"/>
              <a:t> </a:t>
            </a:r>
            <a:r>
              <a:rPr lang="ko-KR" altLang="en-US" b="1" dirty="0"/>
              <a:t>국내 플랫폼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b="1" dirty="0" err="1" smtClean="0"/>
              <a:t>텀블벅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굿펀딩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오마이컴퍼니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와디즈</a:t>
            </a:r>
            <a:r>
              <a:rPr lang="ko-KR" altLang="en-US" b="1" dirty="0" smtClean="0"/>
              <a:t> 등 </a:t>
            </a:r>
            <a:endParaRPr lang="en-US" altLang="ko-KR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altLang="ko-KR" b="1" dirty="0" smtClean="0"/>
          </a:p>
        </p:txBody>
      </p:sp>
      <p:pic>
        <p:nvPicPr>
          <p:cNvPr id="3075" name="Picture 3" descr="C:\Users\TG\Documents\카카오톡 받은 파일\KakaoTalk_20170514_1816358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954288"/>
            <a:ext cx="428625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와디즈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6992"/>
            <a:ext cx="3828934" cy="2692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93096"/>
            <a:ext cx="3744416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431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err="1" smtClean="0"/>
              <a:t>대출형</a:t>
            </a:r>
            <a:r>
              <a:rPr lang="ko-KR" altLang="en-US" b="1" dirty="0" smtClean="0"/>
              <a:t> </a:t>
            </a:r>
            <a:r>
              <a:rPr lang="ko-KR" altLang="en-US" b="1" dirty="0"/>
              <a:t>국내 플랫폼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b="1" dirty="0" err="1" smtClean="0"/>
              <a:t>머니옥션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팝펀딩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펀딩트리</a:t>
            </a:r>
            <a:r>
              <a:rPr lang="ko-KR" altLang="en-US" b="1" dirty="0" smtClean="0"/>
              <a:t> 등 </a:t>
            </a:r>
            <a:endParaRPr lang="en-US" altLang="ko-KR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altLang="ko-KR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52936"/>
            <a:ext cx="390643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팝펀딩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64822"/>
            <a:ext cx="2485110" cy="22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9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err="1" smtClean="0"/>
              <a:t>기부형</a:t>
            </a:r>
            <a:r>
              <a:rPr lang="ko-KR" altLang="en-US" b="1" dirty="0" smtClean="0"/>
              <a:t> </a:t>
            </a:r>
            <a:r>
              <a:rPr lang="ko-KR" altLang="en-US" b="1" dirty="0"/>
              <a:t>국내 플랫폼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altLang="ko-KR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b="1" dirty="0" err="1" smtClean="0"/>
              <a:t>위제너레이션</a:t>
            </a:r>
            <a:r>
              <a:rPr lang="ko-KR" altLang="en-US" b="1" dirty="0" smtClean="0"/>
              <a:t> 등 </a:t>
            </a:r>
            <a:endParaRPr lang="en-US" altLang="ko-KR" b="1" dirty="0" smtClean="0"/>
          </a:p>
          <a:p>
            <a:pPr marL="0" indent="0">
              <a:lnSpc>
                <a:spcPct val="150000"/>
              </a:lnSpc>
              <a:buNone/>
            </a:pPr>
            <a:endParaRPr lang="en-US" altLang="ko-KR" b="1" dirty="0" smtClean="0"/>
          </a:p>
        </p:txBody>
      </p:sp>
      <p:pic>
        <p:nvPicPr>
          <p:cNvPr id="1026" name="Picture 2" descr="위제너레이션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96952"/>
            <a:ext cx="4392488" cy="245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4392488"/>
          </a:xfrm>
        </p:spPr>
        <p:txBody>
          <a:bodyPr>
            <a:normAutofit/>
          </a:bodyPr>
          <a:lstStyle/>
          <a:p>
            <a:pPr algn="l"/>
            <a:r>
              <a:rPr lang="ko-KR" altLang="en-US" b="1" dirty="0" smtClean="0">
                <a:solidFill>
                  <a:srgbClr val="F2700E"/>
                </a:solidFill>
              </a:rPr>
              <a:t>문화예술영역에서의 </a:t>
            </a:r>
            <a:r>
              <a:rPr lang="en-US" altLang="ko-KR" b="1" dirty="0" smtClean="0">
                <a:solidFill>
                  <a:srgbClr val="F2700E"/>
                </a:solidFill>
              </a:rPr>
              <a:t/>
            </a:r>
            <a:br>
              <a:rPr lang="en-US" altLang="ko-KR" b="1" dirty="0" smtClean="0">
                <a:solidFill>
                  <a:srgbClr val="F2700E"/>
                </a:solidFill>
              </a:rPr>
            </a:br>
            <a:r>
              <a:rPr lang="en-US" altLang="ko-KR" b="1" dirty="0" smtClean="0">
                <a:solidFill>
                  <a:srgbClr val="F2700E"/>
                </a:solidFill>
              </a:rPr>
              <a:t>	</a:t>
            </a:r>
            <a:r>
              <a:rPr lang="ko-KR" altLang="en-US" b="1" dirty="0" err="1" smtClean="0">
                <a:solidFill>
                  <a:srgbClr val="F2700E"/>
                </a:solidFill>
              </a:rPr>
              <a:t>크라우드펀딩</a:t>
            </a:r>
            <a:r>
              <a:rPr lang="ko-KR" altLang="en-US" b="1" dirty="0" smtClean="0">
                <a:solidFill>
                  <a:srgbClr val="F2700E"/>
                </a:solidFill>
              </a:rPr>
              <a:t> 성공 사례들 </a:t>
            </a:r>
            <a:endParaRPr lang="ko-KR" altLang="en-US" b="1" dirty="0">
              <a:solidFill>
                <a:srgbClr val="F2700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커뮤니티아트 성공사례</a:t>
            </a:r>
            <a:endParaRPr lang="ko-KR" altLang="en-US" b="1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3267281"/>
              </p:ext>
            </p:extLst>
          </p:nvPr>
        </p:nvGraphicFramePr>
        <p:xfrm>
          <a:off x="1259631" y="2420886"/>
          <a:ext cx="6624738" cy="3826071"/>
        </p:xfrm>
        <a:graphic>
          <a:graphicData uri="http://schemas.openxmlformats.org/drawingml/2006/table">
            <a:tbl>
              <a:tblPr/>
              <a:tblGrid>
                <a:gridCol w="773423"/>
                <a:gridCol w="2864174"/>
                <a:gridCol w="1609723"/>
                <a:gridCol w="1377418"/>
              </a:tblGrid>
              <a:tr h="5616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플랫폼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프로젝트명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모금액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  <a:tr h="5616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아르코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아름다운 동행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-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소록도 사람들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2012.10.19-12.17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33,228,218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6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텀블벅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안녕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광안리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: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광안리의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달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2011.7.26.- 8.15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2,230,500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6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굿펀딩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임대아파트와 함께 하는 힐링장터 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2013.1.28.- 3.8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2,640,000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6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펀듀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나만의 문화지도 만들기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2012.8.1. -12.31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2,270,000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009775" y="30972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36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성공요인 분석 연구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ko-KR" altLang="en-US" b="1" dirty="0" smtClean="0"/>
              <a:t>모금기간은 </a:t>
            </a:r>
            <a:r>
              <a:rPr lang="en-US" altLang="ko-KR" b="1" dirty="0" smtClean="0"/>
              <a:t>20-30</a:t>
            </a:r>
            <a:r>
              <a:rPr lang="ko-KR" altLang="en-US" b="1" dirty="0" smtClean="0"/>
              <a:t>일 사이가 가장 성공적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ko-KR" altLang="en-US" b="1" dirty="0" smtClean="0"/>
              <a:t>보상단계의 세분화 및 실질적 보상 물품 제공이 유리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ko-KR" altLang="en-US" b="1" dirty="0" smtClean="0"/>
              <a:t>홍보 </a:t>
            </a:r>
            <a:r>
              <a:rPr lang="ko-KR" altLang="en-US" b="1" dirty="0" err="1" smtClean="0"/>
              <a:t>콘텐츠는</a:t>
            </a:r>
            <a:r>
              <a:rPr lang="ko-KR" altLang="en-US" b="1" dirty="0" smtClean="0"/>
              <a:t> 많을수록 유리</a:t>
            </a:r>
            <a:endParaRPr lang="en-US" altLang="ko-KR" b="1" dirty="0" smtClean="0"/>
          </a:p>
        </p:txBody>
      </p:sp>
    </p:spTree>
    <p:extLst>
      <p:ext uri="{BB962C8B-B14F-4D97-AF65-F5344CB8AC3E}">
        <p14:creationId xmlns:p14="http://schemas.microsoft.com/office/powerpoint/2010/main" val="222260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4392488"/>
          </a:xfrm>
        </p:spPr>
        <p:txBody>
          <a:bodyPr>
            <a:normAutofit/>
          </a:bodyPr>
          <a:lstStyle/>
          <a:p>
            <a:pPr algn="l"/>
            <a:r>
              <a:rPr lang="ko-KR" altLang="en-US" b="1" dirty="0" smtClean="0">
                <a:solidFill>
                  <a:srgbClr val="F2700E"/>
                </a:solidFill>
              </a:rPr>
              <a:t>독립영화 영역에서의 </a:t>
            </a:r>
            <a:r>
              <a:rPr lang="en-US" altLang="ko-KR" b="1" dirty="0" smtClean="0">
                <a:solidFill>
                  <a:srgbClr val="F2700E"/>
                </a:solidFill>
              </a:rPr>
              <a:t/>
            </a:r>
            <a:br>
              <a:rPr lang="en-US" altLang="ko-KR" b="1" dirty="0" smtClean="0">
                <a:solidFill>
                  <a:srgbClr val="F2700E"/>
                </a:solidFill>
              </a:rPr>
            </a:br>
            <a:r>
              <a:rPr lang="en-US" altLang="ko-KR" b="1" dirty="0">
                <a:solidFill>
                  <a:srgbClr val="F2700E"/>
                </a:solidFill>
              </a:rPr>
              <a:t>	</a:t>
            </a:r>
            <a:r>
              <a:rPr lang="en-US" altLang="ko-KR" b="1" dirty="0" smtClean="0">
                <a:solidFill>
                  <a:srgbClr val="F2700E"/>
                </a:solidFill>
              </a:rPr>
              <a:t>	</a:t>
            </a:r>
            <a:r>
              <a:rPr lang="ko-KR" altLang="en-US" b="1" dirty="0" err="1" smtClean="0">
                <a:solidFill>
                  <a:srgbClr val="F2700E"/>
                </a:solidFill>
              </a:rPr>
              <a:t>크라우드펀딩</a:t>
            </a:r>
            <a:r>
              <a:rPr lang="ko-KR" altLang="en-US" b="1" dirty="0" smtClean="0">
                <a:solidFill>
                  <a:srgbClr val="F2700E"/>
                </a:solidFill>
              </a:rPr>
              <a:t> 현황</a:t>
            </a:r>
            <a:endParaRPr lang="ko-KR" altLang="en-US" b="1" dirty="0">
              <a:solidFill>
                <a:srgbClr val="F270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95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 smtClean="0"/>
              <a:t>크라우드펀딩</a:t>
            </a:r>
            <a:r>
              <a:rPr lang="ko-KR" altLang="en-US" b="1" dirty="0" smtClean="0"/>
              <a:t> 형태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endParaRPr lang="en-US" altLang="ko-KR" b="1" dirty="0" smtClean="0"/>
          </a:p>
          <a:p>
            <a:pPr marL="514350" indent="-514350">
              <a:buAutoNum type="arabicParenR"/>
            </a:pPr>
            <a:r>
              <a:rPr lang="ko-KR" altLang="en-US" b="1" dirty="0" smtClean="0"/>
              <a:t>영화제작 </a:t>
            </a:r>
            <a:endParaRPr lang="en-US" altLang="ko-KR" b="1" dirty="0" smtClean="0"/>
          </a:p>
          <a:p>
            <a:pPr marL="514350" indent="-514350">
              <a:buAutoNum type="arabicParenR"/>
            </a:pPr>
            <a:endParaRPr lang="en-US" altLang="ko-KR" b="1" dirty="0"/>
          </a:p>
          <a:p>
            <a:pPr marL="514350" indent="-514350">
              <a:buAutoNum type="arabicParenR"/>
            </a:pPr>
            <a:r>
              <a:rPr lang="ko-KR" altLang="en-US" b="1" dirty="0" smtClean="0"/>
              <a:t>영화제 후원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9805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사례</a:t>
            </a:r>
            <a:r>
              <a:rPr lang="en-US" altLang="ko-KR" b="1" dirty="0" smtClean="0"/>
              <a:t>. &lt;</a:t>
            </a:r>
            <a:r>
              <a:rPr lang="ko-KR" altLang="en-US" b="1" dirty="0" smtClean="0"/>
              <a:t>두 개의 문</a:t>
            </a:r>
            <a:r>
              <a:rPr lang="en-US" altLang="ko-KR" b="1" dirty="0" smtClean="0"/>
              <a:t>&gt;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US" altLang="ko-KR" b="1" dirty="0" smtClean="0"/>
              <a:t> </a:t>
            </a:r>
            <a:r>
              <a:rPr lang="ko-KR" altLang="en-US" b="1" dirty="0" smtClean="0"/>
              <a:t>기간</a:t>
            </a:r>
            <a:r>
              <a:rPr lang="en-US" altLang="ko-KR" b="1" dirty="0" smtClean="0"/>
              <a:t>: 3</a:t>
            </a:r>
            <a:r>
              <a:rPr lang="ko-KR" altLang="en-US" b="1" dirty="0" smtClean="0"/>
              <a:t>개월</a:t>
            </a:r>
            <a:endParaRPr lang="en-US" altLang="ko-KR" b="1" dirty="0" smtClean="0"/>
          </a:p>
          <a:p>
            <a:pPr>
              <a:buNone/>
            </a:pPr>
            <a:r>
              <a:rPr lang="en-US" altLang="ko-KR" b="1" dirty="0" smtClean="0"/>
              <a:t> </a:t>
            </a:r>
            <a:r>
              <a:rPr lang="ko-KR" altLang="en-US" b="1" dirty="0" err="1" smtClean="0"/>
              <a:t>모금액</a:t>
            </a:r>
            <a:r>
              <a:rPr lang="en-US" altLang="ko-KR" b="1" dirty="0" smtClean="0"/>
              <a:t>: 29,218,658</a:t>
            </a:r>
            <a:r>
              <a:rPr lang="ko-KR" altLang="en-US" b="1" dirty="0" smtClean="0"/>
              <a:t>원</a:t>
            </a:r>
            <a:endParaRPr lang="en-US" altLang="ko-KR" b="1" dirty="0" smtClean="0"/>
          </a:p>
          <a:p>
            <a:pPr>
              <a:buNone/>
            </a:pPr>
            <a:r>
              <a:rPr lang="en-US" altLang="ko-KR" b="1" dirty="0" smtClean="0"/>
              <a:t> </a:t>
            </a:r>
            <a:endParaRPr lang="ko-KR" altLang="en-US" b="1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47" y="1670808"/>
            <a:ext cx="4363069" cy="4494496"/>
          </a:xfrm>
        </p:spPr>
      </p:pic>
    </p:spTree>
    <p:extLst>
      <p:ext uri="{BB962C8B-B14F-4D97-AF65-F5344CB8AC3E}">
        <p14:creationId xmlns:p14="http://schemas.microsoft.com/office/powerpoint/2010/main" val="344788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/>
              <a:t>사례</a:t>
            </a:r>
            <a:r>
              <a:rPr lang="en-US" altLang="ko-KR" b="1" dirty="0" smtClean="0"/>
              <a:t>. &lt;</a:t>
            </a:r>
            <a:r>
              <a:rPr lang="ko-KR" altLang="en-US" b="1" dirty="0" err="1" smtClean="0"/>
              <a:t>업사이드</a:t>
            </a:r>
            <a:r>
              <a:rPr lang="ko-KR" altLang="en-US" b="1" dirty="0" smtClean="0"/>
              <a:t> 다운</a:t>
            </a:r>
            <a:r>
              <a:rPr lang="en-US" altLang="ko-KR" b="1" dirty="0" smtClean="0"/>
              <a:t>&gt;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187624" y="4653136"/>
            <a:ext cx="7355160" cy="14730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ko-KR" altLang="en-US" b="1" dirty="0" smtClean="0"/>
              <a:t>   </a:t>
            </a:r>
            <a:endParaRPr lang="en-US" altLang="ko-KR" b="1" dirty="0" smtClean="0"/>
          </a:p>
          <a:p>
            <a:pPr>
              <a:buNone/>
            </a:pPr>
            <a:r>
              <a:rPr lang="en-US" altLang="ko-KR" b="1" dirty="0" smtClean="0"/>
              <a:t>   </a:t>
            </a:r>
            <a:r>
              <a:rPr lang="ko-KR" altLang="en-US" b="1" dirty="0" smtClean="0"/>
              <a:t>기간</a:t>
            </a:r>
            <a:r>
              <a:rPr lang="en-US" altLang="ko-KR" b="1" dirty="0" smtClean="0"/>
              <a:t>: 1</a:t>
            </a:r>
            <a:r>
              <a:rPr lang="ko-KR" altLang="en-US" b="1" dirty="0" smtClean="0"/>
              <a:t>개월 </a:t>
            </a:r>
            <a:endParaRPr lang="en-US" altLang="ko-KR" b="1" dirty="0" smtClean="0"/>
          </a:p>
          <a:p>
            <a:pPr>
              <a:buNone/>
            </a:pPr>
            <a:r>
              <a:rPr lang="ko-KR" altLang="en-US" b="1" dirty="0" smtClean="0"/>
              <a:t>   </a:t>
            </a:r>
            <a:r>
              <a:rPr lang="ko-KR" altLang="en-US" b="1" dirty="0" err="1" smtClean="0"/>
              <a:t>모금액</a:t>
            </a:r>
            <a:r>
              <a:rPr lang="en-US" altLang="ko-KR" b="1" dirty="0" smtClean="0"/>
              <a:t>: 2755</a:t>
            </a:r>
            <a:r>
              <a:rPr lang="ko-KR" altLang="en-US" b="1" dirty="0" smtClean="0"/>
              <a:t>만원 </a:t>
            </a:r>
            <a:endParaRPr lang="en-US" altLang="ko-KR" b="1" dirty="0" smtClean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56792"/>
            <a:ext cx="6480720" cy="3096344"/>
          </a:xfrm>
        </p:spPr>
      </p:pic>
    </p:spTree>
    <p:extLst>
      <p:ext uri="{BB962C8B-B14F-4D97-AF65-F5344CB8AC3E}">
        <p14:creationId xmlns:p14="http://schemas.microsoft.com/office/powerpoint/2010/main" val="77573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/>
              <a:t>사례</a:t>
            </a:r>
            <a:r>
              <a:rPr lang="en-US" altLang="ko-KR" b="1" dirty="0" smtClean="0"/>
              <a:t>. &lt;</a:t>
            </a:r>
            <a:r>
              <a:rPr lang="ko-KR" altLang="en-US" b="1" dirty="0" smtClean="0"/>
              <a:t>자백</a:t>
            </a:r>
            <a:r>
              <a:rPr lang="en-US" altLang="ko-KR" b="1" dirty="0" smtClean="0"/>
              <a:t>&gt;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ko-KR" altLang="en-US" b="1" dirty="0" smtClean="0"/>
              <a:t>기간</a:t>
            </a:r>
            <a:r>
              <a:rPr lang="en-US" altLang="ko-KR" b="1" dirty="0" smtClean="0"/>
              <a:t>: 3</a:t>
            </a:r>
            <a:r>
              <a:rPr lang="ko-KR" altLang="en-US" b="1" dirty="0" smtClean="0"/>
              <a:t>개월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b="1" dirty="0" err="1" smtClean="0"/>
              <a:t>모금액</a:t>
            </a:r>
            <a:r>
              <a:rPr lang="en-US" altLang="ko-KR" b="1" dirty="0" smtClean="0"/>
              <a:t>: 434,276,000</a:t>
            </a:r>
            <a:r>
              <a:rPr lang="ko-KR" altLang="en-US" b="1" dirty="0" smtClean="0"/>
              <a:t>원</a:t>
            </a:r>
            <a:endParaRPr lang="ko-KR" altLang="en-US" b="1" dirty="0"/>
          </a:p>
        </p:txBody>
      </p:sp>
      <p:pic>
        <p:nvPicPr>
          <p:cNvPr id="7" name="내용 개체 틀 6" descr="자백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78425"/>
            <a:ext cx="3888432" cy="5094470"/>
          </a:xfrm>
        </p:spPr>
      </p:pic>
    </p:spTree>
    <p:extLst>
      <p:ext uri="{BB962C8B-B14F-4D97-AF65-F5344CB8AC3E}">
        <p14:creationId xmlns:p14="http://schemas.microsoft.com/office/powerpoint/2010/main" val="216571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/>
              <a:t>영화제 후원</a:t>
            </a:r>
            <a:endParaRPr lang="ko-KR" altLang="en-US" b="1" dirty="0"/>
          </a:p>
        </p:txBody>
      </p:sp>
      <p:pic>
        <p:nvPicPr>
          <p:cNvPr id="6" name="내용 개체 틀 5" descr="tumble3.jpg">
            <a:hlinkClick r:id="rId2"/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4573" y="1600200"/>
            <a:ext cx="2545854" cy="4525963"/>
          </a:xfrm>
        </p:spPr>
      </p:pic>
      <p:pic>
        <p:nvPicPr>
          <p:cNvPr id="8" name="내용 개체 틀 7" descr="tumble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1203573" y="1600200"/>
            <a:ext cx="254585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4392488"/>
          </a:xfrm>
        </p:spPr>
        <p:txBody>
          <a:bodyPr>
            <a:normAutofit/>
          </a:bodyPr>
          <a:lstStyle/>
          <a:p>
            <a:pPr algn="l"/>
            <a:r>
              <a:rPr lang="ko-KR" altLang="en-US" b="1" dirty="0" smtClean="0">
                <a:solidFill>
                  <a:srgbClr val="F2700E"/>
                </a:solidFill>
              </a:rPr>
              <a:t> </a:t>
            </a:r>
            <a:r>
              <a:rPr lang="ko-KR" altLang="en-US" b="1" dirty="0" err="1" smtClean="0">
                <a:solidFill>
                  <a:srgbClr val="F2700E"/>
                </a:solidFill>
              </a:rPr>
              <a:t>크라우드펀딩을</a:t>
            </a:r>
            <a:r>
              <a:rPr lang="en-US" altLang="ko-KR" b="1" dirty="0" smtClean="0">
                <a:solidFill>
                  <a:srgbClr val="F2700E"/>
                </a:solidFill>
              </a:rPr>
              <a:t> </a:t>
            </a:r>
            <a:r>
              <a:rPr lang="ko-KR" altLang="en-US" b="1" dirty="0" smtClean="0">
                <a:solidFill>
                  <a:srgbClr val="F2700E"/>
                </a:solidFill>
              </a:rPr>
              <a:t>통한 </a:t>
            </a:r>
            <a:r>
              <a:rPr lang="en-US" altLang="ko-KR" b="1" dirty="0" smtClean="0">
                <a:solidFill>
                  <a:srgbClr val="F2700E"/>
                </a:solidFill>
              </a:rPr>
              <a:t/>
            </a:r>
            <a:br>
              <a:rPr lang="en-US" altLang="ko-KR" b="1" dirty="0" smtClean="0">
                <a:solidFill>
                  <a:srgbClr val="F2700E"/>
                </a:solidFill>
              </a:rPr>
            </a:br>
            <a:r>
              <a:rPr lang="en-US" altLang="ko-KR" b="1" dirty="0" smtClean="0">
                <a:solidFill>
                  <a:srgbClr val="F2700E"/>
                </a:solidFill>
              </a:rPr>
              <a:t>					</a:t>
            </a:r>
            <a:r>
              <a:rPr lang="ko-KR" altLang="en-US" b="1" dirty="0" smtClean="0">
                <a:solidFill>
                  <a:srgbClr val="F2700E"/>
                </a:solidFill>
              </a:rPr>
              <a:t>기대효과 </a:t>
            </a:r>
            <a:endParaRPr lang="ko-KR" altLang="en-US" b="1" dirty="0">
              <a:solidFill>
                <a:srgbClr val="F270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95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기대효과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재정마련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r>
              <a:rPr lang="ko-KR" altLang="en-US" b="1" dirty="0" smtClean="0"/>
              <a:t>홍보효과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AutoNum type="arabicParenR"/>
            </a:pP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None/>
            </a:pPr>
            <a:endParaRPr lang="ko-KR" altLang="en-US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2592288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3600" b="1" dirty="0" err="1" smtClean="0">
                <a:solidFill>
                  <a:srgbClr val="F2700E"/>
                </a:solidFill>
              </a:rPr>
              <a:t>크라우드펀딩</a:t>
            </a:r>
            <a:r>
              <a:rPr lang="ko-KR" altLang="en-US" sz="3600" b="1" dirty="0" smtClean="0">
                <a:solidFill>
                  <a:srgbClr val="F2700E"/>
                </a:solidFill>
              </a:rPr>
              <a:t> 이후에</a:t>
            </a:r>
            <a:r>
              <a:rPr lang="en-US" altLang="ko-KR" sz="3600" b="1" dirty="0" smtClean="0">
                <a:solidFill>
                  <a:srgbClr val="F2700E"/>
                </a:solidFill>
              </a:rPr>
              <a:t>…</a:t>
            </a:r>
            <a:r>
              <a:rPr lang="ko-KR" altLang="en-US" sz="3600" b="1" dirty="0" smtClean="0">
                <a:solidFill>
                  <a:srgbClr val="F2700E"/>
                </a:solidFill>
              </a:rPr>
              <a:t> </a:t>
            </a:r>
            <a:endParaRPr lang="ko-KR" altLang="en-US" sz="3600" b="1" dirty="0">
              <a:solidFill>
                <a:srgbClr val="F2700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수익률 저조 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2017</a:t>
            </a:r>
            <a:r>
              <a:rPr lang="ko-KR" altLang="en-US" b="1" dirty="0" smtClean="0"/>
              <a:t>년 상반기 완료 프로젝트 </a:t>
            </a:r>
            <a:r>
              <a:rPr lang="en-US" altLang="ko-KR" b="1" dirty="0" smtClean="0"/>
              <a:t>11</a:t>
            </a:r>
            <a:r>
              <a:rPr lang="ko-KR" altLang="en-US" b="1" dirty="0" smtClean="0"/>
              <a:t>편 중 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6</a:t>
            </a:r>
            <a:r>
              <a:rPr lang="ko-KR" altLang="en-US" b="1" dirty="0" smtClean="0"/>
              <a:t>편이 투자손실 확정된 상황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b="1" dirty="0" smtClean="0"/>
              <a:t>이후 재투자로 이루어지기 어려움 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2592288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3600" b="1" dirty="0" smtClean="0">
                <a:solidFill>
                  <a:srgbClr val="F2700E"/>
                </a:solidFill>
              </a:rPr>
              <a:t>독립영화 영역에서의 </a:t>
            </a:r>
            <a:r>
              <a:rPr lang="en-US" altLang="ko-KR" sz="3600" b="1" dirty="0" smtClean="0">
                <a:solidFill>
                  <a:srgbClr val="F2700E"/>
                </a:solidFill>
              </a:rPr>
              <a:t/>
            </a:r>
            <a:br>
              <a:rPr lang="en-US" altLang="ko-KR" sz="3600" b="1" dirty="0" smtClean="0">
                <a:solidFill>
                  <a:srgbClr val="F2700E"/>
                </a:solidFill>
              </a:rPr>
            </a:br>
            <a:r>
              <a:rPr lang="ko-KR" altLang="en-US" sz="3600" b="1" dirty="0" smtClean="0">
                <a:solidFill>
                  <a:srgbClr val="F2700E"/>
                </a:solidFill>
              </a:rPr>
              <a:t>성공적 </a:t>
            </a:r>
            <a:r>
              <a:rPr lang="ko-KR" altLang="en-US" sz="3600" b="1" dirty="0" err="1" smtClean="0">
                <a:solidFill>
                  <a:srgbClr val="F2700E"/>
                </a:solidFill>
              </a:rPr>
              <a:t>크라우드펀딩을</a:t>
            </a:r>
            <a:r>
              <a:rPr lang="ko-KR" altLang="en-US" sz="3600" b="1" dirty="0" smtClean="0">
                <a:solidFill>
                  <a:srgbClr val="F2700E"/>
                </a:solidFill>
              </a:rPr>
              <a:t> 위한 제언</a:t>
            </a:r>
            <a:endParaRPr lang="ko-KR" altLang="en-US" sz="3600" b="1" dirty="0">
              <a:solidFill>
                <a:srgbClr val="F2700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관련제도 정비 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ko-KR" altLang="en-US" b="1" dirty="0" smtClean="0"/>
              <a:t>문화예술 분야 </a:t>
            </a:r>
            <a:r>
              <a:rPr lang="ko-KR" altLang="en-US" b="1" dirty="0" err="1" smtClean="0"/>
              <a:t>크라우드펀딩의</a:t>
            </a:r>
            <a:r>
              <a:rPr lang="ko-KR" altLang="en-US" b="1" dirty="0" smtClean="0"/>
              <a:t> 건전한 생태계 구축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ko-KR" altLang="en-US" b="1" dirty="0" err="1" smtClean="0"/>
              <a:t>모바일</a:t>
            </a:r>
            <a:r>
              <a:rPr lang="ko-KR" altLang="en-US" b="1" dirty="0" smtClean="0"/>
              <a:t> 기부 결제 수수료 하향 조정 </a:t>
            </a:r>
            <a:endParaRPr lang="en-US" altLang="ko-KR" b="1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ko-KR" altLang="en-US" b="1" dirty="0" smtClean="0"/>
              <a:t>후불결제 시스템 개발에 대한 규제 완화 </a:t>
            </a:r>
            <a:endParaRPr lang="ko-KR" alt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398</Words>
  <Application>Microsoft Office PowerPoint</Application>
  <PresentationFormat>화면 슬라이드 쇼(4:3)</PresentationFormat>
  <Paragraphs>134</Paragraphs>
  <Slides>36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1" baseType="lpstr">
      <vt:lpstr>맑은 고딕</vt:lpstr>
      <vt:lpstr>함초롬바탕</vt:lpstr>
      <vt:lpstr>Arial</vt:lpstr>
      <vt:lpstr>Wingdings</vt:lpstr>
      <vt:lpstr>Office 테마</vt:lpstr>
      <vt:lpstr>독립영화 영역에서의       크라우드펀딩 활성화 방안 </vt:lpstr>
      <vt:lpstr>PowerPoint 프레젠테이션</vt:lpstr>
      <vt:lpstr>PowerPoint 프레젠테이션</vt:lpstr>
      <vt:lpstr>PowerPoint 프레젠테이션</vt:lpstr>
      <vt:lpstr>독립영화의 개요</vt:lpstr>
      <vt:lpstr>초기 독립영화</vt:lpstr>
      <vt:lpstr>초기 독립영화</vt:lpstr>
      <vt:lpstr>독립영화 정의</vt:lpstr>
      <vt:lpstr>독립영화의 자본 구성 방식</vt:lpstr>
      <vt:lpstr>1980년대</vt:lpstr>
      <vt:lpstr>1990년대</vt:lpstr>
      <vt:lpstr>2000년대</vt:lpstr>
      <vt:lpstr>2010년대</vt:lpstr>
      <vt:lpstr>독립영화의 중요성</vt:lpstr>
      <vt:lpstr>크라우드펀딩 개요 및 소개</vt:lpstr>
      <vt:lpstr>크라우드 펀딩이란?</vt:lpstr>
      <vt:lpstr>크라우드펀딩 범주 구분</vt:lpstr>
      <vt:lpstr>투자형 국내 플랫폼</vt:lpstr>
      <vt:lpstr>후원형 국내 플랫폼</vt:lpstr>
      <vt:lpstr>대출형 국내 플랫폼</vt:lpstr>
      <vt:lpstr>기부형 국내 플랫폼</vt:lpstr>
      <vt:lpstr>문화예술영역에서의   크라우드펀딩 성공 사례들 </vt:lpstr>
      <vt:lpstr>커뮤니티아트 성공사례</vt:lpstr>
      <vt:lpstr>성공요인 분석 연구</vt:lpstr>
      <vt:lpstr>독립영화 영역에서의    크라우드펀딩 현황</vt:lpstr>
      <vt:lpstr>크라우드펀딩 형태</vt:lpstr>
      <vt:lpstr>사례. &lt;두 개의 문&gt;</vt:lpstr>
      <vt:lpstr>사례. &lt;업사이드 다운&gt;</vt:lpstr>
      <vt:lpstr>사례. &lt;자백&gt;</vt:lpstr>
      <vt:lpstr>영화제 후원</vt:lpstr>
      <vt:lpstr> 크라우드펀딩을 통한       기대효과 </vt:lpstr>
      <vt:lpstr>기대효과</vt:lpstr>
      <vt:lpstr>크라우드펀딩 이후에… </vt:lpstr>
      <vt:lpstr>수익률 저조 </vt:lpstr>
      <vt:lpstr>독립영화 영역에서의  성공적 크라우드펀딩을 위한 제언</vt:lpstr>
      <vt:lpstr>관련제도 정비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중간고사 빨간 펜</dc:title>
  <dc:creator>TG</dc:creator>
  <cp:lastModifiedBy>admin</cp:lastModifiedBy>
  <cp:revision>597</cp:revision>
  <dcterms:created xsi:type="dcterms:W3CDTF">2017-04-27T01:47:24Z</dcterms:created>
  <dcterms:modified xsi:type="dcterms:W3CDTF">2017-06-01T02:37:45Z</dcterms:modified>
</cp:coreProperties>
</file>